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72" r:id="rId13"/>
    <p:sldId id="270" r:id="rId14"/>
    <p:sldId id="271" r:id="rId15"/>
    <p:sldId id="26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8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10F2A9-9653-4CBB-8DAA-A42C70787C04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E8EFB2-747D-4B95-A537-8C108BCD1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4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Introduce– running </a:t>
            </a:r>
            <a:r>
              <a:rPr lang="en-US" dirty="0" err="1" smtClean="0"/>
              <a:t>LibSat</a:t>
            </a:r>
            <a:r>
              <a:rPr lang="en-US" dirty="0" smtClean="0"/>
              <a:t> for about 6 years</a:t>
            </a:r>
          </a:p>
          <a:p>
            <a:endParaRPr lang="en-US" dirty="0"/>
          </a:p>
          <a:p>
            <a:r>
              <a:rPr lang="en-US" dirty="0" smtClean="0"/>
              <a:t>How many here know about </a:t>
            </a:r>
            <a:r>
              <a:rPr lang="en-US" dirty="0" err="1" smtClean="0"/>
              <a:t>LibSat</a:t>
            </a:r>
            <a:r>
              <a:rPr lang="en-US" dirty="0"/>
              <a:t> </a:t>
            </a:r>
            <a:r>
              <a:rPr lang="en-US" dirty="0" smtClean="0"/>
              <a:t>customer satisfaction survey?</a:t>
            </a:r>
          </a:p>
          <a:p>
            <a:r>
              <a:rPr lang="en-US" dirty="0" smtClean="0"/>
              <a:t>How many are using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92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graphs are shown as pie charts or other formats</a:t>
            </a:r>
          </a:p>
          <a:p>
            <a:endParaRPr lang="en-US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can click on the pie and see the comments related to the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322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Reports/summary/filtered—to see how </a:t>
            </a:r>
            <a:r>
              <a:rPr lang="en-US" dirty="0" smtClean="0"/>
              <a:t>many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and </a:t>
            </a:r>
            <a:r>
              <a:rPr lang="en-US" dirty="0"/>
              <a:t>click on the underlined numbers to get all the comments to print and share with Irene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by branch so when</a:t>
            </a:r>
            <a:r>
              <a:rPr lang="en-US" dirty="0" smtClean="0"/>
              <a:t> she reads them she can see if there’s anything to be addressed at that branch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1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Categorize comments– this shows all the comments for OW</a:t>
            </a:r>
            <a:r>
              <a:rPr lang="en-US" baseline="0" dirty="0" smtClean="0"/>
              <a:t> for the first 10 days of May, along with the questions they answered.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dirty="0" smtClean="0">
                <a:effectLst/>
              </a:rPr>
              <a:t>Third comment (Beautiful library. Helpful, friendly staff)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is under general</a:t>
            </a:r>
            <a:r>
              <a:rPr lang="en-US" baseline="0" dirty="0" smtClean="0">
                <a:effectLst/>
              </a:rPr>
              <a:t> feedback, would also categorize it as staff so when look for OW comments about staff,</a:t>
            </a:r>
            <a:r>
              <a:rPr lang="en-US" dirty="0" smtClean="0">
                <a:effectLst/>
              </a:rPr>
              <a:t> this one will be included</a:t>
            </a:r>
            <a:r>
              <a:rPr lang="en-US" baseline="0" dirty="0" smtClean="0">
                <a:effectLst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49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Reports/feedback/feedback summary.  Here you can see what’s covered i.e. overall, staff, facilities, collections, policies, and you can select a category </a:t>
            </a:r>
            <a:r>
              <a:rPr lang="en-US" dirty="0" smtClean="0"/>
              <a:t>or branch to </a:t>
            </a:r>
            <a:r>
              <a:rPr lang="en-US" dirty="0"/>
              <a:t>print all the comments on that category for that period.  </a:t>
            </a:r>
            <a:endParaRPr lang="en-US" dirty="0" smtClean="0"/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 smtClean="0"/>
              <a:t>Download </a:t>
            </a:r>
            <a:r>
              <a:rPr lang="en-US" dirty="0"/>
              <a:t>to Excel.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323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 reports includes ability</a:t>
            </a:r>
            <a:r>
              <a:rPr lang="en-US" baseline="0" dirty="0" smtClean="0"/>
              <a:t> to run cross tab reports you build yourself.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the groupings of respondents and include the questions you want to show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Remember the SP objective I mentioned earlier: </a:t>
            </a:r>
            <a:r>
              <a:rPr lang="en-US" dirty="0" smtClean="0"/>
              <a:t>80</a:t>
            </a:r>
            <a:r>
              <a:rPr lang="en-US" dirty="0"/>
              <a:t>% of teens and adults surveyed will indicate that they found something of interest to </a:t>
            </a:r>
            <a:r>
              <a:rPr lang="en-US" dirty="0" smtClean="0"/>
              <a:t>read</a:t>
            </a:r>
            <a:endParaRPr lang="en-US" dirty="0"/>
          </a:p>
          <a:p>
            <a:pPr defTabSz="931774">
              <a:defRPr/>
            </a:pPr>
            <a:endParaRPr lang="en-US" dirty="0"/>
          </a:p>
          <a:p>
            <a:r>
              <a:rPr lang="en-US" dirty="0" smtClean="0"/>
              <a:t>All Survey</a:t>
            </a:r>
            <a:r>
              <a:rPr lang="en-US" baseline="0" dirty="0" smtClean="0"/>
              <a:t> results during FY13, g</a:t>
            </a:r>
            <a:r>
              <a:rPr lang="en-US" dirty="0" smtClean="0"/>
              <a:t>rouping of teen and adult responses, grouping of 8-10 = very</a:t>
            </a:r>
            <a:r>
              <a:rPr lang="en-US" baseline="0" dirty="0" smtClean="0"/>
              <a:t> satisfied, </a:t>
            </a:r>
            <a:r>
              <a:rPr lang="en-US" dirty="0" smtClean="0"/>
              <a:t>and used</a:t>
            </a:r>
            <a:r>
              <a:rPr lang="en-US" baseline="0" dirty="0" smtClean="0"/>
              <a:t> the question that addresses borrowing items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 = 83.3% of teens </a:t>
            </a:r>
            <a:r>
              <a:rPr lang="en-US" baseline="0" smtClean="0"/>
              <a:t>and adults were </a:t>
            </a:r>
            <a:r>
              <a:rPr lang="en-US" baseline="0" dirty="0" smtClean="0"/>
              <a:t>very satisfied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416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happy to answer questions and refer you to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38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past, piles of paper surveys entered into old Perseus program</a:t>
            </a:r>
            <a:r>
              <a:rPr lang="en-US" baseline="0" dirty="0" smtClean="0"/>
              <a:t> and analyzed with its fairly basic analysis tool.  We wanted something automated with more robust analysis</a:t>
            </a:r>
            <a:r>
              <a:rPr lang="en-US" dirty="0" smtClean="0"/>
              <a:t> possibilities.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2007 we wanted to </a:t>
            </a:r>
            <a:r>
              <a:rPr lang="en-US" dirty="0" smtClean="0"/>
              <a:t>do another customer satisfaction survey, asked consultant who </a:t>
            </a:r>
            <a:r>
              <a:rPr lang="en-US" baseline="0" dirty="0" smtClean="0"/>
              <a:t>did last one.  </a:t>
            </a:r>
          </a:p>
          <a:p>
            <a:endParaRPr lang="en-US" dirty="0"/>
          </a:p>
          <a:p>
            <a:r>
              <a:rPr lang="en-US" baseline="0" dirty="0" smtClean="0"/>
              <a:t>2007 estimate for a new one: 1000 phone, 6000 paper in branches about $50,000.  Lots of responses, but just a one-time snapshot.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96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ALA convention June 2007</a:t>
            </a:r>
          </a:p>
          <a:p>
            <a:r>
              <a:rPr lang="en-US" dirty="0" smtClean="0"/>
              <a:t>Subscription $14,000 for 2 years, is based on population and # of outlets</a:t>
            </a:r>
          </a:p>
          <a:p>
            <a:endParaRPr lang="en-US" dirty="0"/>
          </a:p>
          <a:p>
            <a:r>
              <a:rPr lang="en-US" dirty="0" smtClean="0"/>
              <a:t>A degree of customization:</a:t>
            </a:r>
          </a:p>
          <a:p>
            <a:endParaRPr lang="en-US" dirty="0" smtClean="0"/>
          </a:p>
          <a:p>
            <a:r>
              <a:rPr lang="en-US" dirty="0" smtClean="0"/>
              <a:t>You tell them your branches so the customers can select their usual branch</a:t>
            </a:r>
          </a:p>
          <a:p>
            <a:endParaRPr lang="en-US" dirty="0" smtClean="0"/>
          </a:p>
          <a:p>
            <a:r>
              <a:rPr lang="en-US" dirty="0" smtClean="0"/>
              <a:t>You tell them which surveys you want to use: </a:t>
            </a:r>
          </a:p>
          <a:p>
            <a:r>
              <a:rPr lang="en-US" dirty="0" smtClean="0"/>
              <a:t>	Versions: 3 lengths.</a:t>
            </a:r>
            <a:r>
              <a:rPr lang="en-US" baseline="0" dirty="0" smtClean="0"/>
              <a:t>  We use long 15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. And medium 5-7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.  About 1/3 take the long.</a:t>
            </a:r>
          </a:p>
          <a:p>
            <a:endParaRPr lang="en-US" baseline="0" dirty="0" smtClean="0"/>
          </a:p>
          <a:p>
            <a:r>
              <a:rPr lang="en-US" dirty="0"/>
              <a:t>The surveys cover: overall, staff, facilities, collections, policies, programs, services, at different levels of detail depending on the length of the survey</a:t>
            </a:r>
          </a:p>
          <a:p>
            <a:endParaRPr lang="en-US" baseline="0" dirty="0" smtClean="0"/>
          </a:p>
          <a:p>
            <a:r>
              <a:rPr lang="en-US" dirty="0"/>
              <a:t>There’s also a summer reading component that asks about progress, interaction, creativity, enjoyment of reading, etc.  We used for a couple of years, but haven’t continued.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	Languages: We use English &amp; Spanish.  Others available.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	Logo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: your logo, message from the director at the beginning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77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Besides customized aspect, also standardized: </a:t>
            </a:r>
          </a:p>
          <a:p>
            <a:endParaRPr lang="en-US" dirty="0" smtClean="0"/>
          </a:p>
          <a:p>
            <a:pPr defTabSz="931774">
              <a:defRPr/>
            </a:pPr>
            <a:endParaRPr lang="en-US" dirty="0"/>
          </a:p>
          <a:p>
            <a:pPr lvl="0"/>
            <a:r>
              <a:rPr lang="en-US" dirty="0"/>
              <a:t>Survey questions stay the same so your library can be compared to others using it</a:t>
            </a:r>
          </a:p>
          <a:p>
            <a:pPr defTabSz="931774">
              <a:defRPr/>
            </a:pPr>
            <a:r>
              <a:rPr lang="en-US" dirty="0"/>
              <a:t># libraries using now: 54 public library systems with 796 locations, as well as 38 academic libraries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But, one final bit of customization, we did add a question a couple of years ago so we can at least track that question for us over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79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We do it only by computer entry though you can print the surveys and have people fill them out then you enter the responses manually. 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We run it for a month at a time, two times a year.  You can have it available 24 x 7 x 365 if you want, </a:t>
            </a:r>
            <a:r>
              <a:rPr lang="en-US" dirty="0" smtClean="0"/>
              <a:t>t</a:t>
            </a:r>
            <a:r>
              <a:rPr lang="en-US" b="1" dirty="0" smtClean="0"/>
              <a:t>he </a:t>
            </a:r>
            <a:r>
              <a:rPr lang="en-US" b="1" dirty="0"/>
              <a:t>simple fact that “you continuously welcome their opinions and suggestions.” </a:t>
            </a:r>
            <a:r>
              <a:rPr lang="en-US" b="1" dirty="0" smtClean="0"/>
              <a:t> </a:t>
            </a:r>
            <a:r>
              <a:rPr lang="en-US" dirty="0" smtClean="0"/>
              <a:t>Cost doesn’t vary based on how much you use it.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They work with you on how to market and they provide sample images you can use: We use: </a:t>
            </a:r>
          </a:p>
          <a:p>
            <a:pPr lvl="0"/>
            <a:r>
              <a:rPr lang="en-US" dirty="0"/>
              <a:t>posters in branches telling that we’re running the survey and how to get to it,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static logo on library’s home page,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large pop-up window that appears to every 10 or so people who go to the home page,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and curl-down corners on the 10 must popular pages which we reevaluate every time we run the survey</a:t>
            </a:r>
          </a:p>
          <a:p>
            <a:pPr lvl="0"/>
            <a:endParaRPr lang="en-US" dirty="0"/>
          </a:p>
          <a:p>
            <a:pPr defTabSz="931774">
              <a:defRPr/>
            </a:pPr>
            <a:r>
              <a:rPr lang="en-US" dirty="0"/>
              <a:t>SUCCESS !!!  We try for about 1,000 responses each time.  Have had over 11,000 responses in the 12 times we’ve run it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02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Strategic plan objectives</a:t>
            </a:r>
            <a:r>
              <a:rPr lang="en-US" dirty="0"/>
              <a:t>— the objectives are written somewhat so they can be answered by the questions on the survey.  Such </a:t>
            </a:r>
            <a:r>
              <a:rPr lang="en-US" dirty="0" smtClean="0"/>
              <a:t>as</a:t>
            </a:r>
          </a:p>
          <a:p>
            <a:endParaRPr lang="en-US" dirty="0"/>
          </a:p>
          <a:p>
            <a:r>
              <a:rPr lang="en-US" dirty="0"/>
              <a:t> Annually, a minimum of 80% of teens and adults surveyed will indicate that they found something of interest to read, listen to, or view at the library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b="1" u="sng" dirty="0" smtClean="0"/>
              <a:t>Auditor </a:t>
            </a:r>
            <a:r>
              <a:rPr lang="en-US" b="1" u="sng" dirty="0"/>
              <a:t>questions </a:t>
            </a:r>
            <a:r>
              <a:rPr lang="en-US" dirty="0"/>
              <a:t>re: competition, satisfaction, or just generally results of any customer satisfaction </a:t>
            </a:r>
            <a:r>
              <a:rPr lang="en-US" dirty="0" smtClean="0"/>
              <a:t>surveys</a:t>
            </a:r>
          </a:p>
          <a:p>
            <a:pPr defTabSz="931774">
              <a:defRPr/>
            </a:pPr>
            <a:endParaRPr lang="en-US" dirty="0"/>
          </a:p>
          <a:p>
            <a:r>
              <a:rPr lang="en-US" b="1" u="sng" dirty="0"/>
              <a:t>Gauge customer responses</a:t>
            </a:r>
            <a:r>
              <a:rPr lang="en-US" dirty="0"/>
              <a:t>:  We look at the comments, especially re: new things like in May re: this new branch that opened in March, next month re: our expanded hours that started this month. </a:t>
            </a:r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Information </a:t>
            </a:r>
            <a:r>
              <a:rPr lang="en-US" b="1" u="sng" dirty="0"/>
              <a:t>for Projects</a:t>
            </a:r>
            <a:r>
              <a:rPr lang="en-US" dirty="0"/>
              <a:t>: pull a report of all comments in </a:t>
            </a:r>
            <a:r>
              <a:rPr lang="en-US" dirty="0" smtClean="0"/>
              <a:t>related</a:t>
            </a:r>
            <a:r>
              <a:rPr lang="en-US" dirty="0"/>
              <a:t> category: web site, catalog, facilities</a:t>
            </a:r>
          </a:p>
          <a:p>
            <a:pPr defTabSz="931774">
              <a:defRPr/>
            </a:pPr>
            <a:endParaRPr lang="en-US" dirty="0"/>
          </a:p>
          <a:p>
            <a:pPr lvl="0"/>
            <a:r>
              <a:rPr lang="en-US" dirty="0">
                <a:solidFill>
                  <a:srgbClr val="FF0000"/>
                </a:solidFill>
              </a:rPr>
              <a:t>Company’s site mentions: </a:t>
            </a:r>
            <a:r>
              <a:rPr lang="en-US" b="1" dirty="0"/>
              <a:t>Benchmark and measure your library system’s “customer satisfaction” performance over time. </a:t>
            </a:r>
            <a:r>
              <a:rPr lang="en-US" b="1" dirty="0" smtClean="0"/>
              <a:t> </a:t>
            </a:r>
          </a:p>
          <a:p>
            <a:pPr lvl="0"/>
            <a:r>
              <a:rPr lang="en-US" b="1" dirty="0" smtClean="0"/>
              <a:t>“</a:t>
            </a:r>
            <a:r>
              <a:rPr lang="en-US" b="1" dirty="0"/>
              <a:t>customer satisfaction” </a:t>
            </a:r>
            <a:r>
              <a:rPr lang="en-US" b="1" dirty="0" smtClean="0"/>
              <a:t>information </a:t>
            </a:r>
            <a:r>
              <a:rPr lang="en-US" b="1" dirty="0"/>
              <a:t>add substance to </a:t>
            </a:r>
            <a:r>
              <a:rPr lang="en-US" b="1" dirty="0" smtClean="0"/>
              <a:t>budget </a:t>
            </a:r>
            <a:r>
              <a:rPr lang="en-US" b="1" dirty="0"/>
              <a:t>requests, fund raising, etc</a:t>
            </a:r>
            <a:r>
              <a:rPr lang="en-US" b="1" dirty="0" smtClean="0"/>
              <a:t>. </a:t>
            </a:r>
            <a:endParaRPr lang="en-US" sz="2000" dirty="0"/>
          </a:p>
          <a:p>
            <a:pPr defTabSz="931774"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60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show you some of the ones I use most often</a:t>
            </a:r>
          </a:p>
          <a:p>
            <a:r>
              <a:rPr lang="en-US" dirty="0" smtClean="0"/>
              <a:t>There will be handouts of these reports at the breakout.</a:t>
            </a:r>
          </a:p>
          <a:p>
            <a:endParaRPr lang="en-US" dirty="0" smtClean="0"/>
          </a:p>
          <a:p>
            <a:r>
              <a:rPr lang="en-US" dirty="0" smtClean="0"/>
              <a:t>Summary Report: Frequencies– can run for any of the ‘dimensions’</a:t>
            </a:r>
          </a:p>
          <a:p>
            <a:pPr defTabSz="931774">
              <a:defRPr/>
            </a:pPr>
            <a:r>
              <a:rPr lang="en-US" dirty="0"/>
              <a:t>This screen shot shows two of the questions, with the number of responses for each question</a:t>
            </a:r>
          </a:p>
          <a:p>
            <a:pPr defTabSz="931774">
              <a:defRPr/>
            </a:pPr>
            <a:r>
              <a:rPr lang="en-US" dirty="0"/>
              <a:t>Shows since the beginning (in pink) and whatever period you specify such as the most recent or the surveys run during the past fiscal year (in green).  </a:t>
            </a:r>
          </a:p>
          <a:p>
            <a:pPr defTabSz="931774">
              <a:defRPr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NOT SAY THIS UNLESS SOMEONE ASKS</a:t>
            </a:r>
          </a:p>
          <a:p>
            <a:r>
              <a:rPr lang="en-US" dirty="0"/>
              <a:t>[</a:t>
            </a:r>
            <a:r>
              <a:rPr lang="en-US" dirty="0" err="1" smtClean="0"/>
              <a:t>LibSat’s</a:t>
            </a:r>
            <a:r>
              <a:rPr lang="en-US" dirty="0" smtClean="0"/>
              <a:t> exclusive SQUIRE index automatically combines several customer satisfaction elements and generates a relative ranking index on both a location-specific and a system wide basis. </a:t>
            </a:r>
          </a:p>
          <a:p>
            <a:r>
              <a:rPr lang="en-US" dirty="0" smtClean="0"/>
              <a:t>The index elements include: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</a:t>
            </a:r>
            <a:r>
              <a:rPr lang="en-US" dirty="0" smtClean="0"/>
              <a:t>atisfaction, </a:t>
            </a:r>
            <a:r>
              <a:rPr lang="en-US" b="1" dirty="0" smtClean="0"/>
              <a:t>Q</a:t>
            </a:r>
            <a:r>
              <a:rPr lang="en-US" dirty="0" smtClean="0"/>
              <a:t>uality, </a:t>
            </a:r>
            <a:r>
              <a:rPr lang="en-US" b="1" dirty="0" smtClean="0"/>
              <a:t>U</a:t>
            </a:r>
            <a:r>
              <a:rPr lang="en-US" dirty="0" smtClean="0"/>
              <a:t>sage, </a:t>
            </a:r>
            <a:r>
              <a:rPr lang="en-US" b="1" dirty="0" smtClean="0"/>
              <a:t>I</a:t>
            </a:r>
            <a:r>
              <a:rPr lang="en-US" dirty="0" smtClean="0"/>
              <a:t>mportance, </a:t>
            </a:r>
            <a:r>
              <a:rPr lang="en-US" b="1" dirty="0" smtClean="0"/>
              <a:t>R</a:t>
            </a:r>
            <a:r>
              <a:rPr lang="en-US" dirty="0" smtClean="0"/>
              <a:t>eferral and </a:t>
            </a:r>
            <a:r>
              <a:rPr lang="en-US" b="1" dirty="0" smtClean="0"/>
              <a:t>E</a:t>
            </a:r>
            <a:r>
              <a:rPr lang="en-US" dirty="0" smtClean="0"/>
              <a:t>xpectation. ]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90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Summary/graphs: You can</a:t>
            </a:r>
            <a:r>
              <a:rPr lang="en-US" baseline="0" dirty="0" smtClean="0"/>
              <a:t> also get them in graph form– you can copy/paste</a:t>
            </a:r>
          </a:p>
          <a:p>
            <a:endParaRPr lang="en-US" dirty="0"/>
          </a:p>
          <a:p>
            <a:r>
              <a:rPr lang="en-US" baseline="0" dirty="0" smtClean="0"/>
              <a:t>And you can click on the bars and see the related</a:t>
            </a:r>
            <a:r>
              <a:rPr lang="en-US" dirty="0" smtClean="0"/>
              <a:t> comments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shows in pink all the responses and in purple the results for the survey period you’re studying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another way to show 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EFB2-747D-4B95-A537-8C108BCD1C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62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576B0-D285-4726-91E9-0AFC6F54F82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13964B-EB98-46F8-8EBC-E9BB6EC452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waxter@bcpl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untingopinion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LibSat</a:t>
            </a:r>
            <a:r>
              <a:rPr lang="en-US" dirty="0" smtClean="0"/>
              <a:t> @ BCPL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Customer Satisfaction Surveys at Your Fingertips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86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/>
              <a:t>When looking for information, indicate the method you prefer ... (select the best fit)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Content Placeholder 3" descr="Z:\Surveys\CountingOpinions\StatsSummit2013\PieMay2013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96000" cy="4129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581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t="11807" r="61538"/>
          <a:stretch/>
        </p:blipFill>
        <p:spPr bwMode="auto">
          <a:xfrm>
            <a:off x="2133600" y="718457"/>
            <a:ext cx="49530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1868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162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77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t="12075" r="52725"/>
          <a:stretch/>
        </p:blipFill>
        <p:spPr bwMode="auto">
          <a:xfrm>
            <a:off x="2394857" y="838200"/>
            <a:ext cx="4910138" cy="5903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6420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t="6172" r="45032"/>
          <a:stretch/>
        </p:blipFill>
        <p:spPr bwMode="auto">
          <a:xfrm>
            <a:off x="2209800" y="914400"/>
            <a:ext cx="49530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5774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86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hlinkClick r:id="rId3"/>
              </a:rPr>
              <a:t>swaxter@bcpl.net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410-887-2336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57864"/>
          </a:xfrm>
        </p:spPr>
        <p:txBody>
          <a:bodyPr>
            <a:normAutofit/>
          </a:bodyPr>
          <a:lstStyle/>
          <a:p>
            <a:endParaRPr lang="en-US" sz="4000" dirty="0" smtClean="0">
              <a:latin typeface="+mj-lt"/>
            </a:endParaRPr>
          </a:p>
          <a:p>
            <a:pPr algn="ctr"/>
            <a:r>
              <a:rPr lang="en-US" sz="4000" dirty="0" smtClean="0">
                <a:latin typeface="+mj-lt"/>
                <a:hlinkClick r:id="rId4"/>
              </a:rPr>
              <a:t>www.countingopinions.com</a:t>
            </a:r>
            <a:endParaRPr lang="en-US" sz="4000" dirty="0" smtClean="0">
              <a:latin typeface="+mj-lt"/>
            </a:endParaRPr>
          </a:p>
          <a:p>
            <a:pPr algn="ctr"/>
            <a:r>
              <a:rPr lang="en-US" sz="4000" dirty="0" smtClean="0">
                <a:latin typeface="+mj-lt"/>
              </a:rPr>
              <a:t>info@countingopinions.com</a:t>
            </a:r>
          </a:p>
          <a:p>
            <a:pPr algn="ctr"/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19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2007, no customer satisfaction survey since 2003.</a:t>
            </a:r>
          </a:p>
          <a:p>
            <a:endParaRPr lang="en-US" dirty="0"/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Paper surveys on our own</a:t>
            </a:r>
          </a:p>
          <a:p>
            <a:pPr lvl="1"/>
            <a:r>
              <a:rPr lang="en-US" dirty="0" smtClean="0"/>
              <a:t>Expensive surveys by consultant</a:t>
            </a:r>
          </a:p>
          <a:p>
            <a:endParaRPr lang="en-US" dirty="0" smtClean="0"/>
          </a:p>
          <a:p>
            <a:r>
              <a:rPr lang="en-US" dirty="0" smtClean="0"/>
              <a:t>Need for robust analysis tool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81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  </a:t>
            </a:r>
            <a:r>
              <a:rPr lang="en-US" sz="4400" dirty="0" smtClean="0"/>
              <a:t>Counting Opinions’ </a:t>
            </a:r>
            <a:r>
              <a:rPr lang="en-US" sz="4400" dirty="0" err="1" smtClean="0"/>
              <a:t>LibSat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Reasonable Cost</a:t>
            </a:r>
          </a:p>
          <a:p>
            <a:r>
              <a:rPr lang="en-US" dirty="0" smtClean="0"/>
              <a:t>Customized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r="45330" b="13219"/>
          <a:stretch/>
        </p:blipFill>
        <p:spPr>
          <a:xfrm>
            <a:off x="3505200" y="1981200"/>
            <a:ext cx="4495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68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05000" y="838198"/>
            <a:ext cx="5486400" cy="59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19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site</a:t>
            </a:r>
          </a:p>
          <a:p>
            <a:endParaRPr lang="en-US" dirty="0" smtClean="0"/>
          </a:p>
          <a:p>
            <a:r>
              <a:rPr lang="en-US" dirty="0" smtClean="0"/>
              <a:t>Marketing: </a:t>
            </a:r>
          </a:p>
          <a:p>
            <a:pPr marL="0" indent="0">
              <a:buNone/>
            </a:pPr>
            <a:r>
              <a:rPr lang="en-US" dirty="0" smtClean="0"/>
              <a:t>    Posters in the branches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463143" cy="584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020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Marketing: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7" t="51699" r="22472" b="38304"/>
          <a:stretch/>
        </p:blipFill>
        <p:spPr bwMode="auto">
          <a:xfrm>
            <a:off x="1524000" y="1763485"/>
            <a:ext cx="5791200" cy="7181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7" t="5910" r="18781" b="33902"/>
          <a:stretch/>
        </p:blipFill>
        <p:spPr bwMode="auto">
          <a:xfrm>
            <a:off x="653143" y="3276600"/>
            <a:ext cx="4147457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95700"/>
            <a:ext cx="2057400" cy="2057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7886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strategic plan objectives</a:t>
            </a:r>
          </a:p>
          <a:p>
            <a:endParaRPr lang="en-US" dirty="0"/>
          </a:p>
          <a:p>
            <a:r>
              <a:rPr lang="en-US" dirty="0" smtClean="0"/>
              <a:t>Respond to auditors</a:t>
            </a:r>
          </a:p>
          <a:p>
            <a:endParaRPr lang="en-US" dirty="0"/>
          </a:p>
          <a:p>
            <a:r>
              <a:rPr lang="en-US" dirty="0" smtClean="0"/>
              <a:t>Gauge customers’ responses to our new efforts</a:t>
            </a:r>
          </a:p>
          <a:p>
            <a:endParaRPr lang="en-US" dirty="0"/>
          </a:p>
          <a:p>
            <a:r>
              <a:rPr lang="en-US" dirty="0" smtClean="0"/>
              <a:t>Provide information for projects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 trends in the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09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Reports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-6" t="11622" r="52030"/>
          <a:stretch/>
        </p:blipFill>
        <p:spPr bwMode="auto">
          <a:xfrm>
            <a:off x="2667000" y="685800"/>
            <a:ext cx="49530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531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3" t="11843" r="47599"/>
          <a:stretch/>
        </p:blipFill>
        <p:spPr bwMode="auto">
          <a:xfrm>
            <a:off x="1699946" y="762000"/>
            <a:ext cx="5843853" cy="587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22986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997</Words>
  <Application>Microsoft Office PowerPoint</Application>
  <PresentationFormat>On-screen Show (4:3)</PresentationFormat>
  <Paragraphs>159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LibSat @ BCPL</vt:lpstr>
      <vt:lpstr>Why?</vt:lpstr>
      <vt:lpstr>What?  Counting Opinions’ LibSat</vt:lpstr>
      <vt:lpstr>Slide 4</vt:lpstr>
      <vt:lpstr>How?</vt:lpstr>
      <vt:lpstr>More Marketing:</vt:lpstr>
      <vt:lpstr>Using the Results</vt:lpstr>
      <vt:lpstr>Reports</vt:lpstr>
      <vt:lpstr>Slide 9</vt:lpstr>
      <vt:lpstr>When looking for information, indicate the method you prefer ... (select the best fit) </vt:lpstr>
      <vt:lpstr>Slide 11</vt:lpstr>
      <vt:lpstr>Slide 12</vt:lpstr>
      <vt:lpstr>Slide 13</vt:lpstr>
      <vt:lpstr>Slide 14</vt:lpstr>
      <vt:lpstr>swaxter@bcpl.net 410-887-2336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swaxter</dc:creator>
  <cp:lastModifiedBy>spazneka</cp:lastModifiedBy>
  <cp:revision>81</cp:revision>
  <dcterms:created xsi:type="dcterms:W3CDTF">2013-08-27T13:11:18Z</dcterms:created>
  <dcterms:modified xsi:type="dcterms:W3CDTF">2013-10-03T20:39:35Z</dcterms:modified>
</cp:coreProperties>
</file>